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4"/>
    <p:restoredTop sz="94634"/>
  </p:normalViewPr>
  <p:slideViewPr>
    <p:cSldViewPr snapToGrid="0" snapToObjects="1">
      <p:cViewPr varScale="1">
        <p:scale>
          <a:sx n="136" d="100"/>
          <a:sy n="136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836EE1-FCDD-9441-9B8B-EF2771C56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6732E6-8763-EF40-9803-4F5B7C8AE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138A4D-F487-534A-9010-A07C69B2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B11C2E-2F42-D64A-978A-B8F3375B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D56F2B-5DFC-C849-96B0-B04E0CAA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20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BF25C-C48D-E348-BCCE-905384FD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E7212A3-F74D-5549-BEBC-8297B5AFD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477BAB-A8C0-344B-9472-EC4817AC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070B77-4DF6-FF4E-AC95-30B83AC25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F80ED0-0732-BE40-A758-0948306F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94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8F77A5-3B23-374A-8BC1-C35F36383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663137-4F24-FA4C-BAE8-95320A71D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48FFAC-8F26-5840-A11D-72B728F9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0D4559-9BE3-F247-84DA-627B4DE1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1C182A-9952-5A49-89CF-A0696DA3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70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D0443-C5AF-E247-9380-F6634C1B5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6B1B7B-8E3F-784C-ACA8-15B1D1D74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E731DA-FC00-064B-8306-EF0B5EFE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DEDE0B-13D7-384C-911F-BF2E764E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8E2F5A-9389-F24C-A50D-A8458444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87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04446-1AA2-2A40-9C46-19323FA1B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C91878-E740-0645-88BF-4B3E8C19E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FD7B22-8819-9C44-B184-977D039B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C04E13-2E6E-4747-99B3-60ADAE9C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9ED9F6-9474-FC43-AFC8-D23815DC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94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E35249-E09F-1D4F-AF71-A94F2DDD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8CED1D-6CF6-F845-A215-9AA22E77E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7EB4699-150F-8C4D-8D70-C0C51C3DC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CBAE58-4FCC-6843-8061-47E7258C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0D436-5C44-0F46-A9BE-E0B71D34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2D95D7-026E-DA4C-98B8-DC93CEA1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79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5E7B9-CE1C-F24E-B407-84AA20A6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D03A0F-2EF3-014D-A8DE-985C217F5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A9B6CC-6055-0142-A342-6E37D927F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95091B-F08C-3744-87D2-A566F5463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028D1F1-47BD-DF45-BAA1-854A994A8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450CDDE-8424-1540-8248-441F6CFE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B6B954-6618-5749-8942-DC629D4F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550CC69-F208-2345-845D-F94505167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2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B2F5D-0F2A-A347-A50A-FF114A82E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EE0E88-D4F9-744C-BD1A-9A4C7AFC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88A125-E2A9-6D4B-A1E8-C6EAA51C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38ABDB-13D0-7740-810C-B1216DF5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2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DAC628-575B-1548-AFA3-AECA0C40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72E64B-0E31-0F48-9D56-D91EC83F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45C0BC-BD49-8D42-802B-22DCF665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88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09711-616C-6943-93D7-FF3283745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2353B5-FEE9-F545-97DC-E85D206E1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0B7D9D-A766-6C4F-8D76-5B43020F2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C0CD1E-9CAA-7048-9C39-5053E150F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0BA7A5-5475-5340-8583-AFCD8DB2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BD475B-C382-4443-AB2B-F3F2B4C3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4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C0478-7244-DA4B-9663-295B69873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322D74B-EF8A-A946-A143-39FF1E1D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B93230-7790-6148-8A92-39DC76DCE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846B548-6E43-D143-B90C-95B2A7CFD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1BA369-B6DD-414A-BA08-149B16EC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330B1F-FD75-B04E-B118-BF5E7F71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0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C67F443-B511-A74F-8841-3642A9FCF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63D8C-46C6-1A47-94A9-5E6ACCA7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03F73E-C064-4F4A-A43B-C76621445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ED454-F10E-8B4D-881D-11CE1F4ED103}" type="datetimeFigureOut">
              <a:rPr lang="de-DE" smtClean="0"/>
              <a:t>20.09.21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FD818A-FFD7-6F48-BE94-661D28555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13AF95-CF0A-0648-92C2-80CBEC84D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14FD-A967-C440-B627-44CDDFB62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37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BF6BD-6092-0949-B3C3-43A20347C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9706" y="629879"/>
            <a:ext cx="9144000" cy="541184"/>
          </a:xfrm>
        </p:spPr>
        <p:txBody>
          <a:bodyPr>
            <a:normAutofit/>
          </a:bodyPr>
          <a:lstStyle/>
          <a:p>
            <a:r>
              <a:rPr lang="de-DE" sz="3200" b="1" dirty="0">
                <a:solidFill>
                  <a:srgbClr val="0070C0"/>
                </a:solidFill>
              </a:rPr>
              <a:t>Wieso hat Büren ein räumliches Leitbild?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E84327-30C4-1145-8E61-E83193F1C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3893" y="1356324"/>
            <a:ext cx="9947188" cy="5242184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DE" sz="1600" b="1" dirty="0"/>
              <a:t>Das </a:t>
            </a:r>
            <a:r>
              <a:rPr lang="de-DE" sz="1600" b="1" dirty="0">
                <a:solidFill>
                  <a:srgbClr val="FF0000"/>
                </a:solidFill>
              </a:rPr>
              <a:t>Bundesgesetz über die Raumplanung </a:t>
            </a:r>
            <a:r>
              <a:rPr lang="de-DE" sz="1600" b="1" dirty="0"/>
              <a:t>(1979) will dem </a:t>
            </a:r>
            <a:r>
              <a:rPr lang="de-CH" sz="1600" b="1" dirty="0"/>
              <a:t>Landverschleiss und der Zersiedelung Einhalt</a:t>
            </a:r>
            <a:r>
              <a:rPr lang="de-CH" sz="1600" b="1" dirty="0">
                <a:effectLst/>
              </a:rPr>
              <a:t> gebieten.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Das Gesetz wurde 2014 letztmals revidiert, an einer erneute Revision wird gearbeitet. Sie dient auch als indirekter Gegenvorschlag zur Landschaftsinitiative der Umweltverbände.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Die Kantone sind aufgefordert, für ihre Gebietsplanung Richtpläne zu erstellen. Diese werden vom Bundesrat genehmigt.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Die Richtpläne sind behördenverbindlich.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Der </a:t>
            </a:r>
            <a:r>
              <a:rPr lang="de-CH" sz="1600" b="1" dirty="0">
                <a:solidFill>
                  <a:srgbClr val="FF0000"/>
                </a:solidFill>
              </a:rPr>
              <a:t>Solothurner Regierungsrat beschloss den kantonalen Richtplan </a:t>
            </a:r>
            <a:r>
              <a:rPr lang="de-CH" sz="1600" b="1" dirty="0"/>
              <a:t>am 12. September 2017 der Bundesrat genehmigte ihn am 24. Oktober 2018.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Der Richtplan hält sich an das Solothurner Bau- und Planungsgesetz. 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Das Gesetz regelt auch die </a:t>
            </a:r>
            <a:r>
              <a:rPr lang="de-CH" sz="1600" b="1" dirty="0">
                <a:solidFill>
                  <a:srgbClr val="FF0000"/>
                </a:solidFill>
              </a:rPr>
              <a:t>kommunale Ortsplanung</a:t>
            </a:r>
            <a:r>
              <a:rPr lang="de-CH" sz="1100" b="1" dirty="0"/>
              <a:t>: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>
                <a:solidFill>
                  <a:srgbClr val="FF0000"/>
                </a:solidFill>
              </a:rPr>
              <a:t>Die Ortsplanung besteht im Erlass von Nutzungsplänen (Zonenplänen) </a:t>
            </a:r>
            <a:r>
              <a:rPr lang="de-CH" sz="1600" b="1" dirty="0"/>
              <a:t>und der zugehörigen Vorschriften und stützt sich auf einen Raumplanungsbericht. Planungsbehörde ist der Gemeinderat.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>
                <a:solidFill>
                  <a:srgbClr val="FF0000"/>
                </a:solidFill>
              </a:rPr>
              <a:t>Die Einwohnergemeinde gibt ihrer Bevölkerung Gelegenheit, sich über die Grundzüge der anzustrebenden räumlichen Ordnung der Gemeinde zu äussern (Leitbild).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>
                <a:solidFill>
                  <a:srgbClr val="FF0000"/>
                </a:solidFill>
              </a:rPr>
              <a:t>Die Ortsplanung berücksichtigt das von der Gemeindeversammlung oder dem Gemeindeparlament verabschiedete Leitbild der Gemeinde</a:t>
            </a:r>
            <a:r>
              <a:rPr lang="de-CH" sz="1600" b="1" dirty="0"/>
              <a:t>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de-CH" sz="1600" b="1" dirty="0"/>
              <a:t>Die Gemeinde hat die Ortsplanung in der Regel alle 10 Jahre zu überprüfen und wenn nötig zu ändern. Das letzte Leitbild der Gemeinde Büren stammt aus dem Jahr 2000.</a:t>
            </a:r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de-CH" sz="1600" b="1" dirty="0"/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de-CH" sz="1600" dirty="0"/>
          </a:p>
          <a:p>
            <a:pPr marL="342900" indent="-342900" algn="l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648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F2CDF-7F78-644E-9261-39B56AE9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3256"/>
            <a:ext cx="10515600" cy="582326"/>
          </a:xfrm>
        </p:spPr>
        <p:txBody>
          <a:bodyPr>
            <a:normAutofit/>
          </a:bodyPr>
          <a:lstStyle/>
          <a:p>
            <a:pPr algn="ctr"/>
            <a:r>
              <a:rPr lang="de-DE" sz="3200" b="1" dirty="0">
                <a:solidFill>
                  <a:srgbClr val="0070C0"/>
                </a:solidFill>
              </a:rPr>
              <a:t>Was bedeutet behördenverbindlich?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FA7FB0-6843-BA48-8122-AD7C2F1F7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082" y="2505935"/>
            <a:ext cx="10515600" cy="32488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de-CH" sz="1400" b="1" dirty="0">
                <a:ea typeface="Times New Roman" panose="02020603050405020304" pitchFamily="18" charset="0"/>
              </a:rPr>
              <a:t>Leitbilder sind, genau wie der Richtplan auf kantonaler Ebene, nur für die Behörden verbindlich.</a:t>
            </a:r>
            <a:r>
              <a:rPr lang="de-CH" sz="1400" b="1" dirty="0">
                <a:ea typeface="Calibri" panose="020F0502020204030204" pitchFamily="34" charset="0"/>
              </a:rPr>
              <a:t> Also für diejenigen Rechtsträger von Kantonen und Gemeinden, welche mit der Wahrnehmung raumwirksamer Aufgaben betraut sind. (Planungs- und Baugesetz)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de-CH" sz="1400" b="1" dirty="0"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de-CH" sz="1400" b="1" dirty="0">
                <a:solidFill>
                  <a:srgbClr val="FF0000"/>
                </a:solidFill>
              </a:rPr>
              <a:t>Ein Leitbild regelt keine Rechtsverhältnisse zwischen Gemeinwesen und Privaten.</a:t>
            </a:r>
            <a:r>
              <a:rPr lang="de-CH" sz="1400" b="1" dirty="0">
                <a:solidFill>
                  <a:srgbClr val="FF0000"/>
                </a:solidFill>
                <a:effectLst/>
              </a:rPr>
              <a:t>  Es ist nich</a:t>
            </a:r>
            <a:r>
              <a:rPr lang="de-CH" sz="1400" b="1" dirty="0">
                <a:solidFill>
                  <a:srgbClr val="FF0000"/>
                </a:solidFill>
              </a:rPr>
              <a:t>t eigentümerverbindlich, da nicht parzellenscharf.</a:t>
            </a:r>
            <a:endParaRPr lang="de-CH" sz="1400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de-CH" sz="1400" b="1" dirty="0"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de-CH" sz="1400" b="1" dirty="0">
                <a:ea typeface="Calibri" panose="020F0502020204030204" pitchFamily="34" charset="0"/>
              </a:rPr>
              <a:t> </a:t>
            </a:r>
            <a:r>
              <a:rPr lang="de-CH" sz="1400" b="1" dirty="0">
                <a:solidFill>
                  <a:srgbClr val="FF0000"/>
                </a:solidFill>
              </a:rPr>
              <a:t>Es ändert allgemein verbindliches Recht nicht aus eigener Kraft ab, sondern zeigt lediglich an, in welcher Weise von Handlungsspielräumen Gebrauch gemacht werden soll, die das anwendbare Recht zur Verfügung stellt.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de-CH" sz="1400" b="1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de-CH" sz="1400" b="1" dirty="0"/>
              <a:t>Seine Verbindlichkeit kann sich von vornherein nur im Rahmen, nicht aber gegen das anwendbare Recht entfalten.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47020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2F966-2CE4-7047-8C3E-2B78FE26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0733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200" b="1" dirty="0">
                <a:solidFill>
                  <a:srgbClr val="0070C0"/>
                </a:solidFill>
              </a:rPr>
              <a:t>Wie geht es weiter?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5ECEFC-922A-264F-8E74-C165F812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9251"/>
          </a:xfrm>
        </p:spPr>
        <p:txBody>
          <a:bodyPr tIns="108000"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DE" sz="1400" b="1" dirty="0"/>
              <a:t>Nach angenommenem Leitbild revidiert die Gemeinde die Ortsplanung. </a:t>
            </a:r>
            <a:r>
              <a:rPr lang="de-CH" sz="1400" b="1" dirty="0"/>
              <a:t>Sie besteht u. a. aus dem Zonenplan und  dem Zonenreglement.</a:t>
            </a:r>
            <a:endParaRPr lang="de-DE" sz="1400" b="1" dirty="0"/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>
                <a:ea typeface="Times New Roman" panose="02020603050405020304" pitchFamily="18" charset="0"/>
              </a:rPr>
              <a:t>Der Zonenplan unterteilt das Gemeindegebiet in Gebiete unterschiedlicher Nutzungsmöglichkeiten.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Der Zonenplan ist parzellenscharf und eigentümerverbindlich.</a:t>
            </a:r>
            <a:r>
              <a:rPr lang="de-CH" sz="14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Der Zonenplan kann nur erlassen oder geändert werden, wenn er mit dem Leitbild  konform ist.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/>
              <a:t>Während der Auflagefrist kann jedermann, der durch den Zonenplan besonders berührt ist und an dessen Inhalt ein schutzwürdiges Interesse hat, beim Gemeinderat Einsprache erheben.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Regionalplanungsorganisationen und kantonale Vereinigungen, die sich nach ihren Statuten vorwiegend dem Natur- und Heimatschutz oder der Siedlungs- und Landschaftsgestaltung widmen, sind ebenfalls </a:t>
            </a:r>
            <a:r>
              <a:rPr lang="de-CH" sz="14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einspracheberechtigt</a:t>
            </a:r>
            <a:r>
              <a:rPr lang="de-CH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. Der Regierungsrat bezeichnet die </a:t>
            </a:r>
            <a:r>
              <a:rPr lang="de-CH" sz="14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einspracheberechtigten</a:t>
            </a:r>
            <a:r>
              <a:rPr lang="de-CH" sz="1400" b="1" dirty="0">
                <a:ea typeface="Times New Roman" panose="02020603050405020304" pitchFamily="18" charset="0"/>
                <a:cs typeface="Calibri" panose="020F0502020204030204" pitchFamily="34" charset="0"/>
              </a:rPr>
              <a:t> Organisationen.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CH" sz="1400" b="1" dirty="0"/>
              <a:t>Der Gemeinderat entscheidet über die Einsprachen und beschliesst über den Plan.</a:t>
            </a:r>
            <a:r>
              <a:rPr lang="de-CH" sz="1400" b="1" dirty="0">
                <a:effectLst/>
              </a:rPr>
              <a:t> </a:t>
            </a:r>
            <a:endParaRPr lang="de-CH" sz="1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de-CH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302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Macintosh PowerPoint</Application>
  <PresentationFormat>Breitbild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</vt:lpstr>
      <vt:lpstr>Wieso hat Büren ein räumliches Leitbild?</vt:lpstr>
      <vt:lpstr>Was bedeutet behördenverbindlich?</vt:lpstr>
      <vt:lpstr>Wie geht es weiter?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Wieso hat Büren ein räumliches Leitbild?</dc:title>
  <dc:creator>Stéphanie Erni</dc:creator>
  <cp:lastModifiedBy>Stéphanie Erni</cp:lastModifiedBy>
  <cp:revision>3</cp:revision>
  <dcterms:created xsi:type="dcterms:W3CDTF">2021-09-19T08:58:50Z</dcterms:created>
  <dcterms:modified xsi:type="dcterms:W3CDTF">2021-09-20T10:48:53Z</dcterms:modified>
</cp:coreProperties>
</file>