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04"/>
    <p:restoredTop sz="94634"/>
  </p:normalViewPr>
  <p:slideViewPr>
    <p:cSldViewPr snapToGrid="0" snapToObjects="1">
      <p:cViewPr varScale="1">
        <p:scale>
          <a:sx n="136" d="100"/>
          <a:sy n="136" d="100"/>
        </p:scale>
        <p:origin x="25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B836EE1-FCDD-9441-9B8B-EF2771C562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666732E6-8763-EF40-9803-4F5B7C8AED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E138A4D-F487-534A-9010-A07C69B23B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ED454-F10E-8B4D-881D-11CE1F4ED103}" type="datetimeFigureOut">
              <a:rPr lang="de-DE" smtClean="0"/>
              <a:t>20.09.21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CB11C2E-2F42-D64A-978A-B8F3375B97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5D56F2B-5DFC-C849-96B0-B04E0CAAC9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114FD-A967-C440-B627-44CDDFB6219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662066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5CBF25C-C48D-E348-BCCE-905384FDD3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1E7212A3-F74D-5549-BEBC-8297B5AFD7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4477BAB-A8C0-344B-9472-EC4817ACD8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ED454-F10E-8B4D-881D-11CE1F4ED103}" type="datetimeFigureOut">
              <a:rPr lang="de-DE" smtClean="0"/>
              <a:t>20.09.21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E070B77-4DF6-FF4E-AC95-30B83AC25F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0F80ED0-0732-BE40-A758-0948306FD1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114FD-A967-C440-B627-44CDDFB6219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609459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F48F77A5-3B23-374A-8BC1-C35F363838E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67663137-4F24-FA4C-BAE8-95320A71D0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B48FFAC-8F26-5840-A11D-72B728F9B6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ED454-F10E-8B4D-881D-11CE1F4ED103}" type="datetimeFigureOut">
              <a:rPr lang="de-DE" smtClean="0"/>
              <a:t>20.09.21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20D4559-9BE3-F247-84DA-627B4DE1DC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21C182A-9952-5A49-89CF-A0696DA366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114FD-A967-C440-B627-44CDDFB6219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307063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B0D0443-C5AF-E247-9380-F6634C1B55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26B1B7B-8E3F-784C-ACA8-15B1D1D74B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2E731DA-FC00-064B-8306-EF0B5EFE62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ED454-F10E-8B4D-881D-11CE1F4ED103}" type="datetimeFigureOut">
              <a:rPr lang="de-DE" smtClean="0"/>
              <a:t>20.09.21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1DEDE0B-13D7-384C-911F-BF2E764E2E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E8E2F5A-9389-F24C-A50D-A8458444CC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114FD-A967-C440-B627-44CDDFB6219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668749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D304446-1AA2-2A40-9C46-19323FA1B1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82C91878-E740-0645-88BF-4B3E8C19EC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CFD7B22-8819-9C44-B184-977D039BDD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ED454-F10E-8B4D-881D-11CE1F4ED103}" type="datetimeFigureOut">
              <a:rPr lang="de-DE" smtClean="0"/>
              <a:t>20.09.21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FC04E13-2E6E-4747-99B3-60ADAE9CD5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69ED9F6-9474-FC43-AFC8-D23815DC59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114FD-A967-C440-B627-44CDDFB6219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609447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5E35249-E09F-1D4F-AF71-A94F2DDD31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28CED1D-6CF6-F845-A215-9AA22E77E80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77EB4699-150F-8C4D-8D70-C0C51C3DCE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7CCBAE58-4FCC-6843-8061-47E7258C48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ED454-F10E-8B4D-881D-11CE1F4ED103}" type="datetimeFigureOut">
              <a:rPr lang="de-DE" smtClean="0"/>
              <a:t>20.09.21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D4F0D436-5C44-0F46-A9BE-E0B71D34E3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9B2D95D7-026E-DA4C-98B8-DC93CEA118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114FD-A967-C440-B627-44CDDFB6219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367941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E75E7B9-CE1C-F24E-B407-84AA20A6DF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65D03A0F-2EF3-014D-A8DE-985C217F5A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8EA9B6CC-6055-0142-A342-6E37D927FC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D395091B-F08C-3744-87D2-A566F5463B8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D028D1F1-47BD-DF45-BAA1-854A994A891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F450CDDE-8424-1540-8248-441F6CFECC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ED454-F10E-8B4D-881D-11CE1F4ED103}" type="datetimeFigureOut">
              <a:rPr lang="de-DE" smtClean="0"/>
              <a:t>20.09.21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86B6B954-6618-5749-8942-DC629D4FDA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1550CC69-F208-2345-845D-F945051671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114FD-A967-C440-B627-44CDDFB6219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5521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38B2F5D-0F2A-A347-A50A-FF114A82ED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86EE0E88-D4F9-744C-BD1A-9A4C7AFCA2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ED454-F10E-8B4D-881D-11CE1F4ED103}" type="datetimeFigureOut">
              <a:rPr lang="de-DE" smtClean="0"/>
              <a:t>20.09.21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D288A125-E2A9-6D4B-A1E8-C6EAA51C0A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6B38ABDB-13D0-7740-810C-B1216DF555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114FD-A967-C440-B627-44CDDFB6219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652201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0EDAC628-575B-1548-AFA3-AECA0C4005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ED454-F10E-8B4D-881D-11CE1F4ED103}" type="datetimeFigureOut">
              <a:rPr lang="de-DE" smtClean="0"/>
              <a:t>20.09.21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1F72E64B-0E31-0F48-9D56-D91EC83F96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0745C0BC-BD49-8D42-802B-22DCF66564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114FD-A967-C440-B627-44CDDFB6219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408854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7609711-616C-6943-93D7-FF3283745D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82353B5-FEE9-F545-97DC-E85D206E19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650B7D9D-A766-6C4F-8D76-5B43020F25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0FC0CD1E-9CAA-7048-9C39-5053E150FC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ED454-F10E-8B4D-881D-11CE1F4ED103}" type="datetimeFigureOut">
              <a:rPr lang="de-DE" smtClean="0"/>
              <a:t>20.09.21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CF0BA7A5-5475-5340-8583-AFCD8DB24C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10BD475B-C382-4443-AB2B-F3F2B4C379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114FD-A967-C440-B627-44CDDFB6219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43498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66C0478-7244-DA4B-9663-295B69873C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E322D74B-EF8A-A946-A143-39FF1E1D1E5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63B93230-7790-6148-8A92-39DC76DCE5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F846B548-6E43-D143-B90C-95B2A7CFDB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ED454-F10E-8B4D-881D-11CE1F4ED103}" type="datetimeFigureOut">
              <a:rPr lang="de-DE" smtClean="0"/>
              <a:t>20.09.21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8C1BA369-B6DD-414A-BA08-149B16ECFE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10330B1F-FD75-B04E-B118-BF5E7F714F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114FD-A967-C440-B627-44CDDFB6219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110662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5C67F443-B511-A74F-8841-3642A9FCF7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61963D8C-46C6-1A47-94A9-5E6ACCA79B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703F73E-C064-4F4A-A43B-C766214456B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BED454-F10E-8B4D-881D-11CE1F4ED103}" type="datetimeFigureOut">
              <a:rPr lang="de-DE" smtClean="0"/>
              <a:t>20.09.21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DFD818A-FFD7-6F48-BE94-661D28555FA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113AF95-CF0A-0648-92C2-80CBEC84D2A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5114FD-A967-C440-B627-44CDDFB6219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363753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FCBF6BD-6092-0949-B3C3-43A20347C3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49706" y="629879"/>
            <a:ext cx="9144000" cy="541184"/>
          </a:xfrm>
        </p:spPr>
        <p:txBody>
          <a:bodyPr>
            <a:normAutofit/>
          </a:bodyPr>
          <a:lstStyle/>
          <a:p>
            <a:r>
              <a:rPr lang="de-DE" sz="3200" b="1" dirty="0">
                <a:solidFill>
                  <a:srgbClr val="0070C0"/>
                </a:solidFill>
              </a:rPr>
              <a:t>Wieso hat Büren ein räumliches Leitbild?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2EE84327-30C4-1145-8E61-E83193F1CC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73893" y="1356324"/>
            <a:ext cx="9947188" cy="5242184"/>
          </a:xfrm>
        </p:spPr>
        <p:txBody>
          <a:bodyPr>
            <a:normAutofit fontScale="92500" lnSpcReduction="20000"/>
          </a:bodyPr>
          <a:lstStyle/>
          <a:p>
            <a:pPr marL="342900" indent="-342900" algn="l">
              <a:lnSpc>
                <a:spcPct val="110000"/>
              </a:lnSpc>
              <a:buFont typeface="Courier New" panose="02070309020205020404" pitchFamily="49" charset="0"/>
              <a:buChar char="o"/>
            </a:pPr>
            <a:r>
              <a:rPr lang="de-DE" sz="1600" b="1" dirty="0"/>
              <a:t>Das </a:t>
            </a:r>
            <a:r>
              <a:rPr lang="de-DE" sz="1600" b="1" dirty="0">
                <a:solidFill>
                  <a:srgbClr val="FF0000"/>
                </a:solidFill>
              </a:rPr>
              <a:t>Bundesgesetz über die Raumplanung </a:t>
            </a:r>
            <a:r>
              <a:rPr lang="de-DE" sz="1600" b="1" dirty="0"/>
              <a:t>(1979) will dem </a:t>
            </a:r>
            <a:r>
              <a:rPr lang="de-CH" sz="1600" b="1" dirty="0"/>
              <a:t>Landverschleiss und der Zersiedelung Einhalt</a:t>
            </a:r>
            <a:r>
              <a:rPr lang="de-CH" sz="1600" b="1" dirty="0">
                <a:effectLst/>
              </a:rPr>
              <a:t> gebieten.</a:t>
            </a:r>
          </a:p>
          <a:p>
            <a:pPr marL="342900" indent="-342900" algn="l">
              <a:lnSpc>
                <a:spcPct val="110000"/>
              </a:lnSpc>
              <a:buFont typeface="Courier New" panose="02070309020205020404" pitchFamily="49" charset="0"/>
              <a:buChar char="o"/>
            </a:pPr>
            <a:r>
              <a:rPr lang="de-CH" sz="1600" b="1" dirty="0"/>
              <a:t>Das Gesetz wurde 2014 letztmals revidiert, an einer erneute Revision wird gearbeitet. Sie dient auch als indirekter Gegenvorschlag zur Landschaftsinitiative der Umweltverbände.</a:t>
            </a:r>
          </a:p>
          <a:p>
            <a:pPr marL="342900" indent="-342900" algn="l">
              <a:lnSpc>
                <a:spcPct val="110000"/>
              </a:lnSpc>
              <a:buFont typeface="Courier New" panose="02070309020205020404" pitchFamily="49" charset="0"/>
              <a:buChar char="o"/>
            </a:pPr>
            <a:r>
              <a:rPr lang="de-CH" sz="1600" b="1" dirty="0"/>
              <a:t>Die Kantone sind aufgefordert, für ihre Gebietsplanung Richtpläne zu erstellen. Diese werden vom Bundesrat genehmigt.</a:t>
            </a:r>
          </a:p>
          <a:p>
            <a:pPr marL="342900" indent="-342900" algn="l">
              <a:lnSpc>
                <a:spcPct val="110000"/>
              </a:lnSpc>
              <a:buFont typeface="Courier New" panose="02070309020205020404" pitchFamily="49" charset="0"/>
              <a:buChar char="o"/>
            </a:pPr>
            <a:r>
              <a:rPr lang="de-CH" sz="1600" b="1" dirty="0"/>
              <a:t>Die Richtpläne sind behördenverbindlich.</a:t>
            </a:r>
          </a:p>
          <a:p>
            <a:pPr marL="342900" indent="-342900" algn="l">
              <a:lnSpc>
                <a:spcPct val="110000"/>
              </a:lnSpc>
              <a:buFont typeface="Courier New" panose="02070309020205020404" pitchFamily="49" charset="0"/>
              <a:buChar char="o"/>
            </a:pPr>
            <a:r>
              <a:rPr lang="de-CH" sz="1600" b="1" dirty="0"/>
              <a:t>Der </a:t>
            </a:r>
            <a:r>
              <a:rPr lang="de-CH" sz="1600" b="1" dirty="0">
                <a:solidFill>
                  <a:srgbClr val="FF0000"/>
                </a:solidFill>
              </a:rPr>
              <a:t>Solothurner Regierungsrat beschloss den kantonalen Richtplan </a:t>
            </a:r>
            <a:r>
              <a:rPr lang="de-CH" sz="1600" b="1" dirty="0"/>
              <a:t>am 12. September 2017 der Bundesrat genehmigte ihn am 24. Oktober 2018.</a:t>
            </a:r>
          </a:p>
          <a:p>
            <a:pPr marL="342900" indent="-342900" algn="l">
              <a:lnSpc>
                <a:spcPct val="110000"/>
              </a:lnSpc>
              <a:buFont typeface="Courier New" panose="02070309020205020404" pitchFamily="49" charset="0"/>
              <a:buChar char="o"/>
            </a:pPr>
            <a:r>
              <a:rPr lang="de-CH" sz="1600" b="1" dirty="0"/>
              <a:t>Der Richtplan hält sich an das Solothurner Bau- und Planungsgesetz. </a:t>
            </a:r>
          </a:p>
          <a:p>
            <a:pPr marL="342900" indent="-342900" algn="l">
              <a:lnSpc>
                <a:spcPct val="110000"/>
              </a:lnSpc>
              <a:buFont typeface="Courier New" panose="02070309020205020404" pitchFamily="49" charset="0"/>
              <a:buChar char="o"/>
            </a:pPr>
            <a:r>
              <a:rPr lang="de-CH" sz="1600" b="1" dirty="0"/>
              <a:t>Das Gesetz regelt auch die </a:t>
            </a:r>
            <a:r>
              <a:rPr lang="de-CH" sz="1600" b="1" dirty="0">
                <a:solidFill>
                  <a:srgbClr val="FF0000"/>
                </a:solidFill>
              </a:rPr>
              <a:t>kommunale Ortsplanung</a:t>
            </a:r>
            <a:r>
              <a:rPr lang="de-CH" sz="1100" b="1" dirty="0"/>
              <a:t>:</a:t>
            </a:r>
          </a:p>
          <a:p>
            <a:pPr marL="342900" indent="-342900" algn="l">
              <a:lnSpc>
                <a:spcPct val="110000"/>
              </a:lnSpc>
              <a:buFont typeface="Courier New" panose="02070309020205020404" pitchFamily="49" charset="0"/>
              <a:buChar char="o"/>
            </a:pPr>
            <a:r>
              <a:rPr lang="de-CH" sz="1600" b="1" dirty="0">
                <a:solidFill>
                  <a:srgbClr val="FF0000"/>
                </a:solidFill>
              </a:rPr>
              <a:t>Die Ortsplanung besteht im Erlass von Nutzungsplänen (Zonenplänen) </a:t>
            </a:r>
            <a:r>
              <a:rPr lang="de-CH" sz="1600" b="1" dirty="0"/>
              <a:t>und der zugehörigen Vorschriften und stützt sich auf einen Raumplanungsbericht. Planungsbehörde ist der Gemeinderat.</a:t>
            </a:r>
          </a:p>
          <a:p>
            <a:pPr marL="342900" indent="-342900" algn="l">
              <a:lnSpc>
                <a:spcPct val="110000"/>
              </a:lnSpc>
              <a:buFont typeface="Courier New" panose="02070309020205020404" pitchFamily="49" charset="0"/>
              <a:buChar char="o"/>
            </a:pPr>
            <a:r>
              <a:rPr lang="de-CH" sz="1600" b="1" dirty="0">
                <a:solidFill>
                  <a:srgbClr val="FF0000"/>
                </a:solidFill>
              </a:rPr>
              <a:t>Die Einwohnergemeinde gibt ihrer Bevölkerung Gelegenheit, sich über die Grundzüge der anzustrebenden räumlichen Ordnung der Gemeinde zu äussern (Leitbild).</a:t>
            </a:r>
          </a:p>
          <a:p>
            <a:pPr marL="342900" indent="-342900" algn="l">
              <a:lnSpc>
                <a:spcPct val="110000"/>
              </a:lnSpc>
              <a:buFont typeface="Courier New" panose="02070309020205020404" pitchFamily="49" charset="0"/>
              <a:buChar char="o"/>
            </a:pPr>
            <a:r>
              <a:rPr lang="de-CH" sz="1600" b="1" dirty="0">
                <a:solidFill>
                  <a:srgbClr val="FF0000"/>
                </a:solidFill>
              </a:rPr>
              <a:t>Die Ortsplanung berücksichtigt das von der Gemeindeversammlung oder dem Gemeindeparlament verabschiedete Leitbild der Gemeinde</a:t>
            </a:r>
            <a:r>
              <a:rPr lang="de-CH" sz="1600" b="1" dirty="0"/>
              <a:t>.</a:t>
            </a:r>
          </a:p>
          <a:p>
            <a:pPr marL="342900" indent="-342900" algn="l">
              <a:lnSpc>
                <a:spcPct val="110000"/>
              </a:lnSpc>
              <a:buFont typeface="Courier New" panose="02070309020205020404" pitchFamily="49" charset="0"/>
              <a:buChar char="o"/>
            </a:pPr>
            <a:r>
              <a:rPr lang="de-CH" sz="1600" b="1" dirty="0"/>
              <a:t>Die Gemeinde hat die Ortsplanung in der Regel alle 10 Jahre zu überprüfen und wenn nötig zu ändern. Das letzte Leitbild der Gemeinde Büren stammt aus dem Jahr 2000.</a:t>
            </a:r>
          </a:p>
          <a:p>
            <a:pPr marL="342900" indent="-342900" algn="l">
              <a:lnSpc>
                <a:spcPct val="110000"/>
              </a:lnSpc>
              <a:buFont typeface="Courier New" panose="02070309020205020404" pitchFamily="49" charset="0"/>
              <a:buChar char="o"/>
            </a:pPr>
            <a:endParaRPr lang="de-CH" sz="1600" b="1" dirty="0"/>
          </a:p>
          <a:p>
            <a:pPr marL="342900" indent="-342900" algn="l">
              <a:lnSpc>
                <a:spcPct val="110000"/>
              </a:lnSpc>
              <a:buFont typeface="Courier New" panose="02070309020205020404" pitchFamily="49" charset="0"/>
              <a:buChar char="o"/>
            </a:pPr>
            <a:endParaRPr lang="de-CH" sz="1600" dirty="0"/>
          </a:p>
          <a:p>
            <a:pPr marL="342900" indent="-342900" algn="l">
              <a:lnSpc>
                <a:spcPct val="110000"/>
              </a:lnSpc>
              <a:buFont typeface="Courier New" panose="02070309020205020404" pitchFamily="49" charset="0"/>
              <a:buChar char="o"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964831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D0F2CDF-7F78-644E-9261-39B56AE97E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03256"/>
            <a:ext cx="10515600" cy="582326"/>
          </a:xfrm>
        </p:spPr>
        <p:txBody>
          <a:bodyPr>
            <a:normAutofit/>
          </a:bodyPr>
          <a:lstStyle/>
          <a:p>
            <a:pPr algn="ctr"/>
            <a:r>
              <a:rPr lang="de-DE" sz="3200" b="1" dirty="0">
                <a:solidFill>
                  <a:srgbClr val="0070C0"/>
                </a:solidFill>
              </a:rPr>
              <a:t>Was bedeutet behördenverbindlich?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3FA7FB0-6843-BA48-8122-AD7C2F1F7F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1082" y="2505935"/>
            <a:ext cx="10515600" cy="3248809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de-CH" sz="1400" b="1" dirty="0">
                <a:ea typeface="Times New Roman" panose="02020603050405020304" pitchFamily="18" charset="0"/>
              </a:rPr>
              <a:t>Leitbilder sind, genau wie der Richtplan auf kantonaler Ebene, nur für die Behörden verbindlich.</a:t>
            </a:r>
            <a:r>
              <a:rPr lang="de-CH" sz="1400" b="1" dirty="0">
                <a:ea typeface="Calibri" panose="020F0502020204030204" pitchFamily="34" charset="0"/>
              </a:rPr>
              <a:t> Also für diejenigen Rechtsträger von Kantonen und Gemeinden, welche mit der Wahrnehmung raumwirksamer Aufgaben betraut sind. (Planungs- und Baugesetz)</a:t>
            </a:r>
          </a:p>
          <a:p>
            <a:pPr>
              <a:lnSpc>
                <a:spcPct val="100000"/>
              </a:lnSpc>
              <a:buFont typeface="Courier New" panose="02070309020205020404" pitchFamily="49" charset="0"/>
              <a:buChar char="o"/>
            </a:pPr>
            <a:endParaRPr lang="de-CH" sz="1400" b="1" dirty="0">
              <a:ea typeface="Calibri" panose="020F0502020204030204" pitchFamily="34" charset="0"/>
            </a:endParaRPr>
          </a:p>
          <a:p>
            <a:pPr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de-CH" sz="1400" b="1" dirty="0">
                <a:solidFill>
                  <a:srgbClr val="FF0000"/>
                </a:solidFill>
              </a:rPr>
              <a:t>Ein Leitbild regelt keine Rechtsverhältnisse zwischen Gemeinwesen und Privaten.</a:t>
            </a:r>
            <a:r>
              <a:rPr lang="de-CH" sz="1400" b="1" dirty="0">
                <a:solidFill>
                  <a:srgbClr val="FF0000"/>
                </a:solidFill>
                <a:effectLst/>
              </a:rPr>
              <a:t>  Es ist nich</a:t>
            </a:r>
            <a:r>
              <a:rPr lang="de-CH" sz="1400" b="1" dirty="0">
                <a:solidFill>
                  <a:srgbClr val="FF0000"/>
                </a:solidFill>
              </a:rPr>
              <a:t>t eigentümerverbindlich, da nicht parzellenscharf.</a:t>
            </a:r>
            <a:endParaRPr lang="de-CH" sz="1400" b="1" dirty="0">
              <a:solidFill>
                <a:srgbClr val="FF0000"/>
              </a:solidFill>
              <a:effectLst/>
            </a:endParaRPr>
          </a:p>
          <a:p>
            <a:pPr>
              <a:lnSpc>
                <a:spcPct val="100000"/>
              </a:lnSpc>
              <a:buFont typeface="Courier New" panose="02070309020205020404" pitchFamily="49" charset="0"/>
              <a:buChar char="o"/>
            </a:pPr>
            <a:endParaRPr lang="de-CH" sz="1400" b="1" dirty="0">
              <a:ea typeface="Times New Roman" panose="02020603050405020304" pitchFamily="18" charset="0"/>
            </a:endParaRPr>
          </a:p>
          <a:p>
            <a:pPr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de-CH" sz="1400" b="1" dirty="0">
                <a:ea typeface="Calibri" panose="020F0502020204030204" pitchFamily="34" charset="0"/>
              </a:rPr>
              <a:t> </a:t>
            </a:r>
            <a:r>
              <a:rPr lang="de-CH" sz="1400" b="1" dirty="0">
                <a:solidFill>
                  <a:srgbClr val="FF0000"/>
                </a:solidFill>
              </a:rPr>
              <a:t>Es ändert allgemein verbindliches Recht nicht aus eigener Kraft ab, sondern zeigt lediglich an, in welcher Weise von Handlungsspielräumen Gebrauch gemacht werden soll, die das anwendbare Recht zur Verfügung stellt. </a:t>
            </a:r>
          </a:p>
          <a:p>
            <a:pPr>
              <a:lnSpc>
                <a:spcPct val="100000"/>
              </a:lnSpc>
              <a:buFont typeface="Courier New" panose="02070309020205020404" pitchFamily="49" charset="0"/>
              <a:buChar char="o"/>
            </a:pPr>
            <a:endParaRPr lang="de-CH" sz="1400" b="1" dirty="0"/>
          </a:p>
          <a:p>
            <a:pPr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de-CH" sz="1400" b="1" dirty="0"/>
              <a:t>Seine Verbindlichkeit kann sich von vornherein nur im Rahmen, nicht aber gegen das anwendbare Recht entfalten.</a:t>
            </a:r>
          </a:p>
          <a:p>
            <a:pPr>
              <a:buFont typeface="Courier New" panose="02070309020205020404" pitchFamily="49" charset="0"/>
              <a:buChar char="o"/>
            </a:pPr>
            <a:endParaRPr lang="de-DE" sz="1600" dirty="0"/>
          </a:p>
        </p:txBody>
      </p:sp>
    </p:spTree>
    <p:extLst>
      <p:ext uri="{BB962C8B-B14F-4D97-AF65-F5344CB8AC3E}">
        <p14:creationId xmlns:p14="http://schemas.microsoft.com/office/powerpoint/2010/main" val="14702017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BD2F966-2CE4-7047-8C3E-2B78FE26C3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30733"/>
            <a:ext cx="10515600" cy="505208"/>
          </a:xfrm>
        </p:spPr>
        <p:txBody>
          <a:bodyPr>
            <a:normAutofit fontScale="90000"/>
          </a:bodyPr>
          <a:lstStyle/>
          <a:p>
            <a:pPr algn="ctr"/>
            <a:r>
              <a:rPr lang="de-DE" sz="3200" b="1" dirty="0">
                <a:solidFill>
                  <a:srgbClr val="0070C0"/>
                </a:solidFill>
              </a:rPr>
              <a:t>Wie geht es weiter?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75ECEFC-922A-264F-8E74-C165F81207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439251"/>
          </a:xfrm>
        </p:spPr>
        <p:txBody>
          <a:bodyPr tIns="108000">
            <a:noAutofit/>
          </a:bodyPr>
          <a:lstStyle/>
          <a:p>
            <a:pPr>
              <a:lnSpc>
                <a:spcPct val="100000"/>
              </a:lnSpc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de-DE" sz="1400" b="1" dirty="0"/>
              <a:t>Nach angenommenem Leitbild revidiert die Gemeinde die Ortsplanung. </a:t>
            </a:r>
            <a:r>
              <a:rPr lang="de-CH" sz="1400" b="1" dirty="0"/>
              <a:t>Sie besteht u. a. aus dem Zonenplan und  dem Zonenreglement.</a:t>
            </a:r>
            <a:endParaRPr lang="de-DE" sz="1400" b="1" dirty="0"/>
          </a:p>
          <a:p>
            <a:pPr>
              <a:lnSpc>
                <a:spcPct val="100000"/>
              </a:lnSpc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de-CH" sz="1400" b="1" dirty="0">
                <a:ea typeface="Times New Roman" panose="02020603050405020304" pitchFamily="18" charset="0"/>
              </a:rPr>
              <a:t>Der Zonenplan unterteilt das Gemeindegebiet in Gebiete unterschiedlicher Nutzungsmöglichkeiten.</a:t>
            </a:r>
          </a:p>
          <a:p>
            <a:pPr>
              <a:lnSpc>
                <a:spcPct val="100000"/>
              </a:lnSpc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de-CH" sz="1400" b="1" dirty="0">
                <a:solidFill>
                  <a:srgbClr val="FF0000"/>
                </a:solidFill>
                <a:ea typeface="Times New Roman" panose="02020603050405020304" pitchFamily="18" charset="0"/>
              </a:rPr>
              <a:t>Der Zonenplan ist parzellenscharf und eigentümerverbindlich.</a:t>
            </a:r>
            <a:r>
              <a:rPr lang="de-CH" sz="1400" b="1" dirty="0">
                <a:solidFill>
                  <a:srgbClr val="FF000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</a:p>
          <a:p>
            <a:pPr>
              <a:lnSpc>
                <a:spcPct val="100000"/>
              </a:lnSpc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de-CH" sz="1400" b="1" dirty="0">
                <a:solidFill>
                  <a:srgbClr val="FF000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Der Zonenplan kann nur erlassen oder geändert werden, wenn er mit dem Leitbild  konform ist.</a:t>
            </a:r>
          </a:p>
          <a:p>
            <a:pPr>
              <a:lnSpc>
                <a:spcPct val="100000"/>
              </a:lnSpc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de-CH" sz="1400" b="1" dirty="0"/>
              <a:t>Während der Auflagefrist kann jedermann, der durch den Zonenplan besonders berührt ist und an dessen Inhalt ein schutzwürdiges Interesse hat, beim Gemeinderat Einsprache erheben.</a:t>
            </a:r>
          </a:p>
          <a:p>
            <a:pPr>
              <a:lnSpc>
                <a:spcPct val="100000"/>
              </a:lnSpc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de-CH" sz="1400" b="1" dirty="0">
                <a:ea typeface="Times New Roman" panose="02020603050405020304" pitchFamily="18" charset="0"/>
                <a:cs typeface="Calibri" panose="020F0502020204030204" pitchFamily="34" charset="0"/>
              </a:rPr>
              <a:t>Regionalplanungsorganisationen und kantonale Vereinigungen, die sich nach ihren Statuten vorwiegend dem Natur- und Heimatschutz oder der Siedlungs- und Landschaftsgestaltung widmen, sind ebenfalls </a:t>
            </a:r>
            <a:r>
              <a:rPr lang="de-CH" sz="1400" b="1" dirty="0" err="1">
                <a:ea typeface="Times New Roman" panose="02020603050405020304" pitchFamily="18" charset="0"/>
                <a:cs typeface="Calibri" panose="020F0502020204030204" pitchFamily="34" charset="0"/>
              </a:rPr>
              <a:t>einspracheberechtigt</a:t>
            </a:r>
            <a:r>
              <a:rPr lang="de-CH" sz="1400" b="1" dirty="0">
                <a:ea typeface="Times New Roman" panose="02020603050405020304" pitchFamily="18" charset="0"/>
                <a:cs typeface="Calibri" panose="020F0502020204030204" pitchFamily="34" charset="0"/>
              </a:rPr>
              <a:t>. Der Regierungsrat bezeichnet die </a:t>
            </a:r>
            <a:r>
              <a:rPr lang="de-CH" sz="1400" b="1" dirty="0" err="1">
                <a:ea typeface="Times New Roman" panose="02020603050405020304" pitchFamily="18" charset="0"/>
                <a:cs typeface="Calibri" panose="020F0502020204030204" pitchFamily="34" charset="0"/>
              </a:rPr>
              <a:t>einspracheberechtigten</a:t>
            </a:r>
            <a:r>
              <a:rPr lang="de-CH" sz="1400" b="1" dirty="0">
                <a:ea typeface="Times New Roman" panose="02020603050405020304" pitchFamily="18" charset="0"/>
                <a:cs typeface="Calibri" panose="020F0502020204030204" pitchFamily="34" charset="0"/>
              </a:rPr>
              <a:t> Organisationen.</a:t>
            </a:r>
          </a:p>
          <a:p>
            <a:pPr>
              <a:lnSpc>
                <a:spcPct val="100000"/>
              </a:lnSpc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de-CH" sz="1400" b="1" dirty="0"/>
              <a:t>Der Gemeinderat entscheidet über die Einsprachen und beschliesst über den Plan.</a:t>
            </a:r>
            <a:r>
              <a:rPr lang="de-CH" sz="1400" b="1" dirty="0">
                <a:effectLst/>
              </a:rPr>
              <a:t> </a:t>
            </a:r>
            <a:endParaRPr lang="de-CH" sz="1400" b="1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1200"/>
              </a:spcAft>
            </a:pPr>
            <a:endParaRPr lang="de-CH" sz="16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730244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456</Words>
  <Application>Microsoft Macintosh PowerPoint</Application>
  <PresentationFormat>Breitbild</PresentationFormat>
  <Paragraphs>29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Courier New</vt:lpstr>
      <vt:lpstr>Office</vt:lpstr>
      <vt:lpstr>Wieso hat Büren ein räumliches Leitbild?</vt:lpstr>
      <vt:lpstr>Was bedeutet behördenverbindlich?</vt:lpstr>
      <vt:lpstr>Wie geht es weiter?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Wieso hat Büren ein räumliches Leitbild?</dc:title>
  <dc:creator>Stéphanie Erni</dc:creator>
  <cp:lastModifiedBy>Stéphanie Erni</cp:lastModifiedBy>
  <cp:revision>3</cp:revision>
  <dcterms:created xsi:type="dcterms:W3CDTF">2021-09-19T08:58:50Z</dcterms:created>
  <dcterms:modified xsi:type="dcterms:W3CDTF">2021-09-20T10:48:53Z</dcterms:modified>
</cp:coreProperties>
</file>